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7" r:id="rId4"/>
    <p:sldId id="288" r:id="rId5"/>
    <p:sldId id="267" r:id="rId6"/>
    <p:sldId id="268" r:id="rId7"/>
    <p:sldId id="275" r:id="rId8"/>
    <p:sldId id="278" r:id="rId9"/>
    <p:sldId id="287" r:id="rId10"/>
    <p:sldId id="269" r:id="rId11"/>
    <p:sldId id="270" r:id="rId12"/>
    <p:sldId id="272" r:id="rId13"/>
    <p:sldId id="286" r:id="rId14"/>
    <p:sldId id="284" r:id="rId15"/>
    <p:sldId id="276" r:id="rId16"/>
    <p:sldId id="273" r:id="rId17"/>
    <p:sldId id="280" r:id="rId18"/>
    <p:sldId id="279" r:id="rId19"/>
    <p:sldId id="281" r:id="rId20"/>
    <p:sldId id="285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CD3"/>
    <a:srgbClr val="32D8EA"/>
    <a:srgbClr val="3BE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40" autoAdjust="0"/>
  </p:normalViewPr>
  <p:slideViewPr>
    <p:cSldViewPr>
      <p:cViewPr varScale="1">
        <p:scale>
          <a:sx n="81" d="100"/>
          <a:sy n="81" d="100"/>
        </p:scale>
        <p:origin x="10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4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6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60247-3340-48B1-9C23-736B7250019B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759D1-1F07-46F3-B4ED-A17B783A3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99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B5202-FE71-4AE8-A7F6-AFF0875542BC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1D1D5-12C1-42C4-916C-64379086CE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0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0D37-8FA2-40F9-B6AF-44EA7069FFB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098C-93A8-4AA0-BC00-34AE40F09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0D37-8FA2-40F9-B6AF-44EA7069FFB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098C-93A8-4AA0-BC00-34AE40F09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0D37-8FA2-40F9-B6AF-44EA7069FFB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098C-93A8-4AA0-BC00-34AE40F09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0D37-8FA2-40F9-B6AF-44EA7069FFB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098C-93A8-4AA0-BC00-34AE40F09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0D37-8FA2-40F9-B6AF-44EA7069FFB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098C-93A8-4AA0-BC00-34AE40F09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0D37-8FA2-40F9-B6AF-44EA7069FFB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098C-93A8-4AA0-BC00-34AE40F09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0D37-8FA2-40F9-B6AF-44EA7069FFB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098C-93A8-4AA0-BC00-34AE40F09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0D37-8FA2-40F9-B6AF-44EA7069FFB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098C-93A8-4AA0-BC00-34AE40F09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0D37-8FA2-40F9-B6AF-44EA7069FFB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098C-93A8-4AA0-BC00-34AE40F09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0D37-8FA2-40F9-B6AF-44EA7069FFB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098C-93A8-4AA0-BC00-34AE40F09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0D37-8FA2-40F9-B6AF-44EA7069FFB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098C-93A8-4AA0-BC00-34AE40F09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50D37-8FA2-40F9-B6AF-44EA7069FFBE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6098C-93A8-4AA0-BC00-34AE40F09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upam.ru/pages/medizina/rasseyannihyj_skleroz_stolyarova/oglavlenie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upam.ru/pages/medizina/rasseyannihyj_skleroz_stolyarova/oglavlenie.htm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upam.ru/pages/medizina/rasseyannihyj_skleroz_stolyarova/oglavlenie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upam.ru/pages/medizina/rasseyannihyj_skleroz_stolyarova/oglavlenie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88415"/>
            <a:ext cx="9144000" cy="714380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МР- диагностика рассеянного склероза</a:t>
            </a:r>
            <a:endParaRPr lang="ru-RU" sz="3600" b="1" i="1" dirty="0">
              <a:latin typeface="Times New Roman" pitchFamily="18" charset="0"/>
              <a:ea typeface="Meiryo UI" pitchFamily="34" charset="-128"/>
              <a:cs typeface="Times New Roman" pitchFamily="18" charset="0"/>
            </a:endParaRPr>
          </a:p>
        </p:txBody>
      </p:sp>
      <p:pic>
        <p:nvPicPr>
          <p:cNvPr id="8" name="Рисунок 7" descr="1-university-kubgmu-logo-neag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28728" cy="14500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43042" y="0"/>
            <a:ext cx="75009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«Кубанский государственный медицинский университет» 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Факультет повышения квалификации и профессиональной             переподготовки специалистов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Кафедра лучевой диагностики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Заведующий  кафедрой: д.м.н., профессор Поморцев  А.В.</a:t>
            </a:r>
            <a:endParaRPr kumimoji="0" lang="ru-RU" sz="16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iphone-desk-laptop-notebook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29108"/>
            <a:ext cx="9144000" cy="2428892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85720" y="4572008"/>
            <a:ext cx="8501090" cy="20002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Ординаторы по специальности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Ретгенология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1 года обучения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Чуприкова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А.И.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Карпенко О.И.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Краснодар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2018г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photo-video_595742c3667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57951" y="0"/>
            <a:ext cx="2786049" cy="3397792"/>
          </a:xfr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57950" cy="150017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3FCCD3"/>
                </a:solidFill>
              </a:rPr>
              <a:t>Контрастное усиление при рассеянном склерозе</a:t>
            </a:r>
            <a:endParaRPr lang="ru-RU" sz="3200" b="1" dirty="0">
              <a:solidFill>
                <a:srgbClr val="3FCCD3"/>
              </a:solidFill>
            </a:endParaRPr>
          </a:p>
        </p:txBody>
      </p:sp>
      <p:pic>
        <p:nvPicPr>
          <p:cNvPr id="10" name="Рисунок 9" descr="mrt-golovnogo-mozga-phot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3357562"/>
            <a:ext cx="2786050" cy="3500438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85720" y="1246683"/>
            <a:ext cx="5643570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Является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дозозависимым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 (С повышением дозы контрастного препарата улучшается визуализация  очагов в веществе головного мозга).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Является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времязависимым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 (Оптимальное время исследования после введения контрастного препарата – 20-30 мин.)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При МТ-диагностике РС используется контрастный препарат Гадолиний.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Рассеянный склероз.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Столярова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И.Д., Бойко А.Н.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 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https://aupam.ru/pages/medizina/rasseyannihyj_skleroz_stolyarova/oglavlenie.html</a:t>
            </a:r>
            <a:endParaRPr lang="ru-RU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2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23528" y="5805264"/>
            <a:ext cx="56166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11429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FCCD3"/>
                </a:solidFill>
              </a:rPr>
              <a:t>Типы контрастного усиления при РС</a:t>
            </a:r>
            <a:endParaRPr lang="ru-RU" b="1" dirty="0">
              <a:solidFill>
                <a:srgbClr val="3FCCD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00702"/>
            <a:ext cx="9144000" cy="13572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/>
              <a:t>            «кольцо»             диффузно-очаговый       «полукольцо»</a:t>
            </a:r>
          </a:p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Demaerel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 advances in diagnostic neuroradiology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2015г.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8" name="Рисунок 7" descr="Без имен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44000" cy="3163867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83568" y="6309320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882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14686"/>
            <a:ext cx="9144000" cy="3643314"/>
          </a:xfr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00034" y="4714884"/>
            <a:ext cx="428628" cy="28575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12"/>
            <a:ext cx="9144000" cy="135731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/>
            </a:r>
            <a:br>
              <a:rPr lang="ru-RU" sz="3600" b="1" dirty="0" smtClean="0">
                <a:cs typeface="Times New Roman" pitchFamily="18" charset="0"/>
              </a:rPr>
            </a:br>
            <a:r>
              <a:rPr lang="ru-RU" sz="3600" b="1" dirty="0">
                <a:cs typeface="Times New Roman" pitchFamily="18" charset="0"/>
              </a:rPr>
              <a:t/>
            </a:r>
            <a:br>
              <a:rPr lang="ru-RU" sz="3600" b="1" dirty="0">
                <a:cs typeface="Times New Roman" pitchFamily="18" charset="0"/>
              </a:rPr>
            </a:br>
            <a:r>
              <a:rPr lang="ru-RU" sz="3600" b="1" dirty="0" smtClean="0">
                <a:cs typeface="Times New Roman" pitchFamily="18" charset="0"/>
              </a:rPr>
              <a:t/>
            </a:r>
            <a:br>
              <a:rPr lang="ru-RU" sz="3600" b="1" dirty="0" smtClean="0"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3FCCD3"/>
                </a:solidFill>
                <a:cs typeface="Times New Roman" pitchFamily="18" charset="0"/>
              </a:rPr>
              <a:t>МРТ признаки раннего рассеянного склероза</a:t>
            </a:r>
            <a:r>
              <a:rPr lang="ru-RU" sz="3600" b="1" dirty="0" smtClean="0">
                <a:cs typeface="Times New Roman" pitchFamily="18" charset="0"/>
              </a:rPr>
              <a:t/>
            </a:r>
            <a:br>
              <a:rPr lang="ru-RU" sz="3600" b="1" dirty="0" smtClean="0">
                <a:cs typeface="Times New Roman" pitchFamily="18" charset="0"/>
              </a:rPr>
            </a:br>
            <a:r>
              <a:rPr lang="ru-RU" sz="3600" b="1" dirty="0" smtClean="0">
                <a:cs typeface="Times New Roman" pitchFamily="18" charset="0"/>
              </a:rPr>
              <a:t/>
            </a:r>
            <a:br>
              <a:rPr lang="ru-RU" sz="3600" b="1" dirty="0" smtClean="0">
                <a:cs typeface="Times New Roman" pitchFamily="18" charset="0"/>
              </a:rPr>
            </a:br>
            <a:r>
              <a:rPr lang="ru-RU" sz="3200" dirty="0">
                <a:cs typeface="Times New Roman" pitchFamily="18" charset="0"/>
              </a:rPr>
              <a:t>Расширение </a:t>
            </a:r>
            <a:r>
              <a:rPr lang="ru-RU" sz="3200" dirty="0" err="1">
                <a:cs typeface="Times New Roman" pitchFamily="18" charset="0"/>
              </a:rPr>
              <a:t>периваскулярных</a:t>
            </a:r>
            <a:r>
              <a:rPr lang="ru-RU" sz="3200" dirty="0">
                <a:cs typeface="Times New Roman" pitchFamily="18" charset="0"/>
              </a:rPr>
              <a:t> пространств Вирхова-Робина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4"/>
          <p:cNvSpPr txBox="1">
            <a:spLocks/>
          </p:cNvSpPr>
          <p:nvPr/>
        </p:nvSpPr>
        <p:spPr>
          <a:xfrm>
            <a:off x="0" y="0"/>
            <a:ext cx="9144000" cy="1653904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CD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Признак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3FCCD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«пунктирной линии» эпендимы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3FCCD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Иван\Downloads\VY_1mX3kdj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730" y="1772816"/>
            <a:ext cx="7372537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85730" y="6104033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endParaRPr lang="ru-RU" dirty="0"/>
          </a:p>
          <a:p>
            <a:pPr algn="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Demaerel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advances in diagnostic neuroradiology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9552" y="6237312"/>
            <a:ext cx="8280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CCD3"/>
                </a:solidFill>
                <a:effectLst/>
                <a:uLnTx/>
                <a:uFillTx/>
                <a:latin typeface="+mj-lt"/>
                <a:ea typeface="+mj-ea"/>
                <a:cs typeface="Segoe UI" pitchFamily="34" charset="0"/>
              </a:rPr>
              <a:t>Атипичные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CD3"/>
                </a:solidFill>
                <a:effectLst/>
                <a:uLnTx/>
                <a:uFillTx/>
                <a:latin typeface="+mj-lt"/>
                <a:ea typeface="+mj-ea"/>
                <a:cs typeface="Segoe UI" pitchFamily="34" charset="0"/>
              </a:rPr>
              <a:t> формы рассеянного склероза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3FCCD3"/>
              </a:solidFill>
              <a:effectLst/>
              <a:uLnTx/>
              <a:uFillTx/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736"/>
            <a:ext cx="778674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600" b="1" dirty="0" err="1" smtClean="0">
                <a:cs typeface="Times New Roman" pitchFamily="18" charset="0"/>
              </a:rPr>
              <a:t>Оптикомиелит</a:t>
            </a:r>
            <a:r>
              <a:rPr lang="ru-RU" sz="2600" b="1" dirty="0" smtClean="0">
                <a:cs typeface="Times New Roman" pitchFamily="18" charset="0"/>
              </a:rPr>
              <a:t> </a:t>
            </a:r>
            <a:r>
              <a:rPr lang="ru-RU" sz="2600" b="1" dirty="0" err="1" smtClean="0">
                <a:cs typeface="Times New Roman" pitchFamily="18" charset="0"/>
              </a:rPr>
              <a:t>Девика</a:t>
            </a:r>
            <a:endParaRPr lang="ru-RU" sz="2600" b="1" dirty="0" smtClean="0"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600" b="1" dirty="0" smtClean="0">
                <a:cs typeface="Times New Roman" pitchFamily="18" charset="0"/>
              </a:rPr>
              <a:t>Концентрический склероз </a:t>
            </a:r>
            <a:r>
              <a:rPr lang="ru-RU" sz="2600" b="1" dirty="0" err="1" smtClean="0">
                <a:cs typeface="Times New Roman" pitchFamily="18" charset="0"/>
              </a:rPr>
              <a:t>Бало</a:t>
            </a:r>
            <a:endParaRPr lang="ru-RU" sz="2600" b="1" dirty="0" smtClean="0"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600" b="1" dirty="0" smtClean="0">
                <a:cs typeface="Times New Roman" pitchFamily="18" charset="0"/>
              </a:rPr>
              <a:t>Болезнь Марбурга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600" b="1" dirty="0" smtClean="0">
                <a:cs typeface="Times New Roman" pitchFamily="18" charset="0"/>
              </a:rPr>
              <a:t>Воспалительная </a:t>
            </a:r>
            <a:r>
              <a:rPr lang="ru-RU" sz="2600" b="1" dirty="0" err="1" smtClean="0">
                <a:cs typeface="Times New Roman" pitchFamily="18" charset="0"/>
              </a:rPr>
              <a:t>псевдотуморозная</a:t>
            </a:r>
            <a:r>
              <a:rPr lang="ru-RU" sz="2600" b="1" dirty="0" smtClean="0">
                <a:cs typeface="Times New Roman" pitchFamily="18" charset="0"/>
              </a:rPr>
              <a:t> </a:t>
            </a:r>
            <a:r>
              <a:rPr lang="ru-RU" sz="2600" b="1" dirty="0" err="1" smtClean="0">
                <a:cs typeface="Times New Roman" pitchFamily="18" charset="0"/>
              </a:rPr>
              <a:t>демиелинизация</a:t>
            </a:r>
            <a:endParaRPr lang="ru-RU" sz="2600" b="1" dirty="0" smtClean="0"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600" b="1" dirty="0" smtClean="0">
                <a:cs typeface="Times New Roman" pitchFamily="18" charset="0"/>
              </a:rPr>
              <a:t>Диффузный склероз (</a:t>
            </a:r>
            <a:r>
              <a:rPr lang="ru-RU" sz="2600" b="1" dirty="0" err="1" smtClean="0">
                <a:cs typeface="Times New Roman" pitchFamily="18" charset="0"/>
              </a:rPr>
              <a:t>Лейкоэнцефалит</a:t>
            </a:r>
            <a:r>
              <a:rPr lang="ru-RU" sz="2600" b="1" dirty="0" smtClean="0">
                <a:cs typeface="Times New Roman" pitchFamily="18" charset="0"/>
              </a:rPr>
              <a:t> </a:t>
            </a:r>
            <a:r>
              <a:rPr lang="ru-RU" sz="2600" b="1" dirty="0" err="1" smtClean="0">
                <a:cs typeface="Times New Roman" pitchFamily="18" charset="0"/>
              </a:rPr>
              <a:t>Шильдера</a:t>
            </a:r>
            <a:r>
              <a:rPr lang="ru-RU" sz="2600" b="1" dirty="0" smtClean="0"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600" b="1" dirty="0" smtClean="0">
                <a:cs typeface="Times New Roman" pitchFamily="18" charset="0"/>
              </a:rPr>
              <a:t>Первично-прогрессирующий РС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760" y="6093296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Рассеянный склероз.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Столярова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И.Д., Бойко А.Н.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https://aupam.ru/pages/medizina/rasseyannihyj_skleroz_stolyarova/oglavlenie.html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6093296"/>
            <a:ext cx="8478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5914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Острый рассеянный </a:t>
            </a:r>
            <a:r>
              <a:rPr lang="ru-RU" sz="2400" b="1" dirty="0" err="1" smtClean="0"/>
              <a:t>энцефаломиелит</a:t>
            </a:r>
            <a:endParaRPr lang="ru-RU" sz="2400" b="1" dirty="0" smtClean="0"/>
          </a:p>
          <a:p>
            <a:r>
              <a:rPr lang="ru-RU" sz="2400" b="1" dirty="0" err="1" smtClean="0"/>
              <a:t>Лейкодистрофия</a:t>
            </a:r>
            <a:endParaRPr lang="ru-RU" sz="2400" b="1" dirty="0" smtClean="0"/>
          </a:p>
          <a:p>
            <a:r>
              <a:rPr lang="ru-RU" sz="2400" b="1" dirty="0" smtClean="0"/>
              <a:t>Болезнь </a:t>
            </a:r>
            <a:r>
              <a:rPr lang="ru-RU" sz="2400" b="1" dirty="0" err="1" smtClean="0"/>
              <a:t>Бехчета</a:t>
            </a:r>
            <a:endParaRPr lang="ru-RU" sz="2400" b="1" dirty="0" smtClean="0"/>
          </a:p>
          <a:p>
            <a:r>
              <a:rPr lang="ru-RU" sz="2400" b="1" dirty="0" smtClean="0"/>
              <a:t>Системная красная волчанка</a:t>
            </a:r>
          </a:p>
          <a:p>
            <a:r>
              <a:rPr lang="ru-RU" sz="2400" b="1" dirty="0" err="1" smtClean="0"/>
              <a:t>Лимфома</a:t>
            </a:r>
            <a:r>
              <a:rPr lang="ru-RU" sz="2400" b="1" dirty="0" smtClean="0"/>
              <a:t> головного мозга</a:t>
            </a:r>
          </a:p>
          <a:p>
            <a:r>
              <a:rPr lang="ru-RU" sz="2400" b="1" dirty="0" smtClean="0"/>
              <a:t>Хронический </a:t>
            </a:r>
            <a:r>
              <a:rPr lang="ru-RU" sz="2400" b="1" dirty="0" err="1" smtClean="0"/>
              <a:t>гранулематоз</a:t>
            </a:r>
            <a:endParaRPr lang="ru-RU" sz="2400" b="1" dirty="0" smtClean="0"/>
          </a:p>
          <a:p>
            <a:r>
              <a:rPr lang="ru-RU" sz="2400" b="1" dirty="0" smtClean="0"/>
              <a:t>Гипертензивная энцефалопатия</a:t>
            </a:r>
          </a:p>
          <a:p>
            <a:r>
              <a:rPr lang="ru-RU" sz="2400" b="1" dirty="0" err="1" smtClean="0"/>
              <a:t>Нейросаркоидоз</a:t>
            </a:r>
            <a:endParaRPr lang="ru-RU" sz="2400" b="1" dirty="0" smtClean="0"/>
          </a:p>
          <a:p>
            <a:r>
              <a:rPr lang="ru-RU" sz="2400" b="1" dirty="0" smtClean="0"/>
              <a:t>Синдром </a:t>
            </a:r>
            <a:r>
              <a:rPr lang="ru-RU" sz="2400" b="1" dirty="0" err="1" smtClean="0"/>
              <a:t>Шегрена</a:t>
            </a:r>
            <a:endParaRPr lang="ru-RU" sz="2400" b="1" dirty="0" smtClean="0"/>
          </a:p>
          <a:p>
            <a:r>
              <a:rPr lang="ru-RU" sz="2400" b="1" dirty="0" smtClean="0"/>
              <a:t>Энцефалопатия при ВИЧ-инфекции</a:t>
            </a:r>
          </a:p>
          <a:p>
            <a:r>
              <a:rPr lang="ru-RU" sz="2400" b="1" dirty="0" smtClean="0"/>
              <a:t>Первичный </a:t>
            </a:r>
            <a:r>
              <a:rPr lang="ru-RU" sz="2400" b="1" dirty="0" err="1" smtClean="0"/>
              <a:t>васкулит</a:t>
            </a:r>
            <a:r>
              <a:rPr lang="ru-RU" sz="2400" b="1" dirty="0" smtClean="0"/>
              <a:t> ЦНС</a:t>
            </a: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ru-RU" b="1" dirty="0" smtClean="0">
                <a:solidFill>
                  <a:srgbClr val="3FCCD3"/>
                </a:solidFill>
                <a:cs typeface="Times New Roman" pitchFamily="18" charset="0"/>
              </a:rPr>
              <a:t>Дифференциальный диагноз</a:t>
            </a:r>
            <a:endParaRPr lang="ru-RU" dirty="0">
              <a:solidFill>
                <a:srgbClr val="3FCCD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08520" y="6093296"/>
            <a:ext cx="9252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Рассеянный склероз.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Столярова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И.Д., Бойко А.Н.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https://aupam.ru/pages/medizina/rasseyannihyj_skleroz_stolyarova/oglavlenie.html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9552" y="6093296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FCCD3"/>
                </a:solidFill>
                <a:latin typeface="+mj-lt"/>
                <a:cs typeface="Times New Roman" pitchFamily="18" charset="0"/>
              </a:rPr>
              <a:t>Характерные черты рассеянного склероза на МРТ</a:t>
            </a:r>
            <a:endParaRPr lang="ru-RU" sz="4000" dirty="0">
              <a:solidFill>
                <a:srgbClr val="3FCCD3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844824"/>
            <a:ext cx="914400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b="1" i="1" dirty="0" smtClean="0">
                <a:latin typeface="+mj-lt"/>
                <a:cs typeface="Times New Roman" pitchFamily="18" charset="0"/>
              </a:rPr>
              <a:t>Локализация и форма очагов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i="1" dirty="0" smtClean="0">
                <a:latin typeface="+mj-lt"/>
                <a:cs typeface="Times New Roman" pitchFamily="18" charset="0"/>
              </a:rPr>
              <a:t>Особенности контрастного усиления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i="1" dirty="0" smtClean="0">
                <a:latin typeface="+mj-lt"/>
                <a:cs typeface="Times New Roman" pitchFamily="18" charset="0"/>
              </a:rPr>
              <a:t>Вовлечение</a:t>
            </a:r>
            <a:r>
              <a:rPr lang="en-US" sz="3600" b="1" i="1" dirty="0" smtClean="0">
                <a:latin typeface="+mj-lt"/>
                <a:cs typeface="Times New Roman" pitchFamily="18" charset="0"/>
              </a:rPr>
              <a:t>:</a:t>
            </a:r>
            <a:endParaRPr lang="ru-RU" sz="3600" b="1" i="1" dirty="0" smtClean="0">
              <a:latin typeface="+mj-lt"/>
              <a:cs typeface="Times New Roman" pitchFamily="18" charset="0"/>
            </a:endParaRPr>
          </a:p>
          <a:p>
            <a:pPr marL="2695575" indent="-2695575"/>
            <a:r>
              <a:rPr lang="ru-RU" sz="3600" b="1" i="1" dirty="0" smtClean="0">
                <a:latin typeface="+mj-lt"/>
                <a:cs typeface="Times New Roman" pitchFamily="18" charset="0"/>
              </a:rPr>
              <a:t>                        -мозолистого тела</a:t>
            </a:r>
          </a:p>
          <a:p>
            <a:pPr marL="2695575" indent="-2695575"/>
            <a:r>
              <a:rPr lang="ru-RU" sz="3600" b="1" i="1" dirty="0" smtClean="0">
                <a:latin typeface="+mj-lt"/>
                <a:cs typeface="Times New Roman" pitchFamily="18" charset="0"/>
              </a:rPr>
              <a:t>                        -ствола мозга</a:t>
            </a:r>
          </a:p>
          <a:p>
            <a:pPr marL="2695575" indent="-2695575"/>
            <a:r>
              <a:rPr lang="ru-RU" sz="3600" b="1" i="1" dirty="0" smtClean="0">
                <a:latin typeface="+mj-lt"/>
                <a:cs typeface="Times New Roman" pitchFamily="18" charset="0"/>
              </a:rPr>
              <a:t>                        -спинного мозга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6093296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Рассеянный склероз.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Столярова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И.Д., Бойко А.Н.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https://aupam.ru/pages/medizina/rasseyannihyj_skleroz_stolyarova/oglavlenie.html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6093296"/>
            <a:ext cx="87129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CD3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Локализация и форма очага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3FCCD3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966" y="1260338"/>
            <a:ext cx="46250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+mj-lt"/>
                <a:cs typeface="Times New Roman" pitchFamily="18" charset="0"/>
              </a:rPr>
              <a:t>Бляшки РС обычно </a:t>
            </a:r>
            <a:r>
              <a:rPr lang="ru-RU" sz="3200" b="1" dirty="0" err="1" smtClean="0">
                <a:latin typeface="+mj-lt"/>
                <a:cs typeface="Times New Roman" pitchFamily="18" charset="0"/>
              </a:rPr>
              <a:t>овоидной</a:t>
            </a:r>
            <a:r>
              <a:rPr lang="ru-RU" sz="3200" b="1" dirty="0" smtClean="0">
                <a:latin typeface="+mj-lt"/>
                <a:cs typeface="Times New Roman" pitchFamily="18" charset="0"/>
              </a:rPr>
              <a:t> формы, которые имеют тенденцию к слиянию. Поражают преимущественно глубокое белое вещество мозга. </a:t>
            </a:r>
            <a:endParaRPr lang="ru-RU" sz="3200" dirty="0">
              <a:latin typeface="+mj-lt"/>
            </a:endParaRPr>
          </a:p>
        </p:txBody>
      </p:sp>
      <p:pic>
        <p:nvPicPr>
          <p:cNvPr id="4" name="Рисунок 3" descr="_ima77ge0.jpg"/>
          <p:cNvPicPr>
            <a:picLocks noChangeAspect="1"/>
          </p:cNvPicPr>
          <p:nvPr/>
        </p:nvPicPr>
        <p:blipFill>
          <a:blip r:embed="rId2" cstate="print">
            <a:lum bright="-7000" contrast="6000"/>
          </a:blip>
          <a:stretch>
            <a:fillRect/>
          </a:stretch>
        </p:blipFill>
        <p:spPr>
          <a:xfrm>
            <a:off x="4903749" y="1269538"/>
            <a:ext cx="3887653" cy="38876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2967" y="6192233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endParaRPr lang="ru-RU" dirty="0"/>
          </a:p>
          <a:p>
            <a:pPr algn="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Demaerel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advances in diagnostic neuroradiology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43608" y="6309320"/>
            <a:ext cx="797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CD3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Вовлечение мозолистого тела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3FCCD3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15879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  <a:cs typeface="Times New Roman" pitchFamily="18" charset="0"/>
              </a:rPr>
              <a:t>Очаги рассеянного склероза, вытянутые в радиальном  направлении перпендикулярно латеральной стенке бокового желудочка – 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симптом « Пальцев </a:t>
            </a:r>
            <a:r>
              <a:rPr lang="ru-RU" sz="2800" b="1" dirty="0" err="1" smtClean="0">
                <a:latin typeface="+mj-lt"/>
                <a:cs typeface="Times New Roman" pitchFamily="18" charset="0"/>
              </a:rPr>
              <a:t>Доусона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».</a:t>
            </a:r>
            <a:endParaRPr lang="ru-RU" sz="2800" b="1" dirty="0">
              <a:latin typeface="+mj-lt"/>
            </a:endParaRPr>
          </a:p>
        </p:txBody>
      </p:sp>
      <p:pic>
        <p:nvPicPr>
          <p:cNvPr id="7" name="Рисунок 6" descr="dawson-fingers.jpg"/>
          <p:cNvPicPr>
            <a:picLocks noChangeAspect="1"/>
          </p:cNvPicPr>
          <p:nvPr/>
        </p:nvPicPr>
        <p:blipFill>
          <a:blip r:embed="rId2" cstate="print">
            <a:lum bright="-2000" contrast="6000"/>
          </a:blip>
          <a:stretch>
            <a:fillRect/>
          </a:stretch>
        </p:blipFill>
        <p:spPr>
          <a:xfrm>
            <a:off x="1115616" y="2400874"/>
            <a:ext cx="6682936" cy="38576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07096" y="6524860"/>
            <a:ext cx="8136904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Avneesh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Chhebra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Gustav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Andreisek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Resonance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Neurography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2014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67544" y="6381328"/>
            <a:ext cx="84249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FCCD3"/>
                </a:solidFill>
                <a:latin typeface="+mj-lt"/>
              </a:rPr>
              <a:t>Вовлечение ствола  головного мозга и спинного мозга</a:t>
            </a:r>
            <a:endParaRPr lang="ru-RU" sz="4000" dirty="0">
              <a:solidFill>
                <a:srgbClr val="3FCCD3"/>
              </a:solidFill>
              <a:latin typeface="+mj-lt"/>
            </a:endParaRPr>
          </a:p>
        </p:txBody>
      </p:sp>
      <p:pic>
        <p:nvPicPr>
          <p:cNvPr id="3" name="Содержимое 3" descr="gde-lechat-rasseyannyiy-skleroz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1520059"/>
            <a:ext cx="3949700" cy="4318000"/>
          </a:xfrm>
          <a:prstGeom prst="rect">
            <a:avLst/>
          </a:prstGeom>
        </p:spPr>
      </p:pic>
      <p:pic>
        <p:nvPicPr>
          <p:cNvPr id="4" name="Рисунок 3" descr="chemstrashenmielitikaksnimborotsya_E3A5E32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4088" y="1500660"/>
            <a:ext cx="4286248" cy="4286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7096" y="6584917"/>
            <a:ext cx="8136904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Avneesh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Chhebra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 Gustav </a:t>
            </a:r>
            <a:r>
              <a:rPr lang="en-US" dirty="0" err="1" smtClean="0">
                <a:solidFill>
                  <a:schemeClr val="tx1"/>
                </a:solidFill>
              </a:rPr>
              <a:t>Andreisek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Magneti</a:t>
            </a:r>
            <a:r>
              <a:rPr lang="ru-RU" dirty="0" smtClean="0">
                <a:solidFill>
                  <a:schemeClr val="tx1"/>
                </a:solidFill>
              </a:rPr>
              <a:t>с</a:t>
            </a:r>
            <a:r>
              <a:rPr lang="en-US" dirty="0" smtClean="0">
                <a:solidFill>
                  <a:schemeClr val="tx1"/>
                </a:solidFill>
              </a:rPr>
              <a:t> Resonance </a:t>
            </a:r>
            <a:r>
              <a:rPr lang="en-US" dirty="0" err="1" smtClean="0">
                <a:solidFill>
                  <a:schemeClr val="tx1"/>
                </a:solidFill>
              </a:rPr>
              <a:t>Neurography</a:t>
            </a:r>
            <a:r>
              <a:rPr lang="en-US" dirty="0" smtClean="0">
                <a:solidFill>
                  <a:schemeClr val="tx1"/>
                </a:solidFill>
              </a:rPr>
              <a:t>. 2014</a:t>
            </a:r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7544" y="6381328"/>
            <a:ext cx="84249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551151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15000" contrast="31000"/>
          </a:blip>
          <a:stretch>
            <a:fillRect/>
          </a:stretch>
        </p:blipFill>
        <p:spPr>
          <a:xfrm>
            <a:off x="467544" y="3068960"/>
            <a:ext cx="8229600" cy="28083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30003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700" b="1" i="1" dirty="0" smtClean="0">
                <a:solidFill>
                  <a:srgbClr val="3FCCD3"/>
                </a:solidFill>
                <a:latin typeface="+mn-lt"/>
                <a:cs typeface="Times New Roman" pitchFamily="18" charset="0"/>
              </a:rPr>
              <a:t>Рассеянный склероз (РС) </a:t>
            </a:r>
            <a:r>
              <a:rPr lang="ru-RU" sz="27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– хроническое </a:t>
            </a:r>
            <a:r>
              <a:rPr lang="ru-RU" sz="27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демиелинизирующее</a:t>
            </a:r>
            <a:r>
              <a:rPr lang="ru-RU" sz="27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заболевание, характеризующееся признаками </a:t>
            </a:r>
            <a:r>
              <a:rPr lang="ru-RU" sz="27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многоочагового</a:t>
            </a:r>
            <a:r>
              <a:rPr lang="ru-RU" sz="27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поражения нервной системы, протекающее с обострениями (</a:t>
            </a:r>
            <a:r>
              <a:rPr lang="ru-RU" sz="27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экзацербациями</a:t>
            </a:r>
            <a:r>
              <a:rPr lang="ru-RU" sz="27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)</a:t>
            </a:r>
            <a:br>
              <a:rPr lang="ru-RU" sz="27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и ремиссиями, либо </a:t>
            </a:r>
            <a:r>
              <a:rPr lang="ru-RU" sz="27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прогредиентно</a:t>
            </a:r>
            <a:r>
              <a:rPr lang="ru-RU" sz="27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. Как нозологическая форма впервые описан Ж. </a:t>
            </a:r>
            <a:r>
              <a:rPr lang="ru-RU" sz="27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Шарко</a:t>
            </a:r>
            <a:r>
              <a:rPr lang="ru-RU" sz="27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в 1866 г.</a:t>
            </a: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endParaRPr lang="ru-RU" sz="27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779912" y="5949280"/>
            <a:ext cx="5143504" cy="7200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5536" y="6237312"/>
            <a:ext cx="8383864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Скоромец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А.А.,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Скоромец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А.П. учебное пособие «Нервные болезни», Москва 2012г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39552" y="6309320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21297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71546"/>
            <a:ext cx="820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 </a:t>
            </a:r>
            <a:r>
              <a:rPr lang="ru-RU" sz="3200" b="1" u="sng" dirty="0" smtClean="0"/>
              <a:t>Вывод</a:t>
            </a:r>
            <a:r>
              <a:rPr lang="en-US" sz="3200" b="1" dirty="0" smtClean="0"/>
              <a:t>:</a:t>
            </a:r>
            <a:r>
              <a:rPr lang="ru-RU" sz="3200" b="1" dirty="0" smtClean="0"/>
              <a:t> В соответствии с этими критериями, диагноз рассеянного склероза может быть установлен лишь на основании данных МРТ. Данный метод считается наиболее информативным и безопасным методом диагностики PC, так как обладает высокой разрешающей способностью, позволяющей получать сигналы от мелких очагов. </a:t>
            </a:r>
            <a:endParaRPr lang="ru-RU" sz="32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 bright="-14000" contrast="1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1500174"/>
          </a:xfrm>
          <a:effectLst>
            <a:outerShdw dist="38100" dir="2700000" algn="tl" rotWithShape="0">
              <a:prstClr val="black">
                <a:alpha val="66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txBody>
          <a:bodyPr>
            <a:normAutofit/>
          </a:bodyPr>
          <a:lstStyle/>
          <a:p>
            <a:r>
              <a:rPr lang="ru-RU" sz="7200" b="1" dirty="0" smtClean="0"/>
              <a:t>Спасибо за внимание</a:t>
            </a:r>
            <a:endParaRPr lang="ru-RU" sz="72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tx1"/>
          </a:solidFill>
        </p:spPr>
        <p:txBody>
          <a:bodyPr/>
          <a:lstStyle/>
          <a:p>
            <a:r>
              <a:rPr lang="ru-RU" b="1" dirty="0" smtClean="0">
                <a:solidFill>
                  <a:srgbClr val="3FCCD3"/>
                </a:solidFill>
                <a:latin typeface="+mn-lt"/>
                <a:cs typeface="Times New Roman" pitchFamily="18" charset="0"/>
              </a:rPr>
              <a:t>Эпидемиология</a:t>
            </a:r>
            <a:r>
              <a:rPr lang="ru-RU" dirty="0" smtClean="0">
                <a:solidFill>
                  <a:srgbClr val="3FCCD3"/>
                </a:solidFill>
              </a:rPr>
              <a:t> </a:t>
            </a:r>
            <a:endParaRPr lang="ru-RU" dirty="0">
              <a:solidFill>
                <a:srgbClr val="3FCCD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5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+mj-lt"/>
                <a:cs typeface="Times New Roman" pitchFamily="18" charset="0"/>
              </a:rPr>
              <a:t>Частота заболевания в России колеблется в пределах 2-7 на 10 000 населения. Наблюдается четкая географическая зависимость: в экваториальных странах РС встречается редко, а с удалением от экватора на север частота заболевания нарастает. </a:t>
            </a:r>
          </a:p>
          <a:p>
            <a:pPr>
              <a:buFontTx/>
              <a:buChar char="-"/>
            </a:pPr>
            <a:r>
              <a:rPr lang="ru-RU" dirty="0" smtClean="0">
                <a:latin typeface="+mj-lt"/>
                <a:cs typeface="Times New Roman" pitchFamily="18" charset="0"/>
              </a:rPr>
              <a:t>Заболевание возникает в молодом и среднем возрасте (15 — 40 лет). На данный момент известны случаи постановки этого диагноза у детей трёх лет и старше. Женщины болеют почти в 2 раза чаще . После 50-летнего возраста соотношение страдающих рассеянным склерозом мужчин и женщин приблизительно одинаковое.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38132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Скоромец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А.А.,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Скоромец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А.П. учебное пособие «Нервные болезни», Москва 2012г.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39552" y="6309320"/>
            <a:ext cx="8280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tx1"/>
          </a:solidFill>
        </p:spPr>
        <p:txBody>
          <a:bodyPr/>
          <a:lstStyle/>
          <a:p>
            <a:r>
              <a:rPr lang="ru-RU" b="1" dirty="0" smtClean="0">
                <a:solidFill>
                  <a:srgbClr val="3FCCD3"/>
                </a:solidFill>
                <a:latin typeface="+mn-lt"/>
                <a:cs typeface="Times New Roman" pitchFamily="18" charset="0"/>
              </a:rPr>
              <a:t>Теории развития РС</a:t>
            </a:r>
            <a:r>
              <a:rPr lang="ru-RU" dirty="0" smtClean="0">
                <a:solidFill>
                  <a:srgbClr val="3FCCD3"/>
                </a:solidFill>
              </a:rPr>
              <a:t> </a:t>
            </a:r>
            <a:endParaRPr lang="ru-RU" dirty="0">
              <a:solidFill>
                <a:srgbClr val="3FCCD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b="1" dirty="0"/>
              <a:t>Полигенная теория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b="1" dirty="0"/>
              <a:t>Вирусная теория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b="1" dirty="0"/>
              <a:t>Теория </a:t>
            </a:r>
            <a:r>
              <a:rPr lang="ru-RU" b="1" dirty="0" err="1"/>
              <a:t>микробиота</a:t>
            </a:r>
            <a:r>
              <a:rPr lang="ru-RU" b="1" dirty="0"/>
              <a:t> человека 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663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-13.jpg"/>
          <p:cNvPicPr>
            <a:picLocks noChangeAspect="1"/>
          </p:cNvPicPr>
          <p:nvPr/>
        </p:nvPicPr>
        <p:blipFill>
          <a:blip r:embed="rId2" cstate="print">
            <a:lum bright="-3000" contrast="-7000"/>
          </a:blip>
          <a:stretch>
            <a:fillRect/>
          </a:stretch>
        </p:blipFill>
        <p:spPr>
          <a:xfrm>
            <a:off x="0" y="1409700"/>
            <a:ext cx="9144000" cy="5448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28586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3FCCD3"/>
                </a:solidFill>
                <a:cs typeface="Times New Roman" pitchFamily="18" charset="0"/>
              </a:rPr>
              <a:t>МРТ диагностика рассеянного склероза</a:t>
            </a:r>
            <a:endParaRPr lang="ru-RU" sz="4000" b="1" dirty="0">
              <a:solidFill>
                <a:srgbClr val="3FCCD3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398"/>
            <a:ext cx="9144000" cy="1500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  <a:cs typeface="FreesiaUPC" pitchFamily="34" charset="-34"/>
              </a:rPr>
              <a:t>    </a:t>
            </a:r>
            <a:endParaRPr lang="ru-RU" sz="2800" dirty="0">
              <a:latin typeface="Monotype Corsiva" pitchFamily="66" charset="0"/>
              <a:cs typeface="FreesiaUPC" pitchFamily="34" charset="-3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5716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_image0.jpg"/>
          <p:cNvPicPr>
            <a:picLocks noChangeAspect="1"/>
          </p:cNvPicPr>
          <p:nvPr/>
        </p:nvPicPr>
        <p:blipFill>
          <a:blip r:embed="rId2" cstate="print">
            <a:lum contrast="21000"/>
          </a:blip>
          <a:stretch>
            <a:fillRect/>
          </a:stretch>
        </p:blipFill>
        <p:spPr>
          <a:xfrm>
            <a:off x="0" y="1626787"/>
            <a:ext cx="9144000" cy="3192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cs typeface="Times New Roman" pitchFamily="18" charset="0"/>
              </a:rPr>
              <a:t>Визуализация очагов при РС на МРТ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62546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en-US" dirty="0" smtClean="0"/>
              <a:t>FLAIR</a:t>
            </a:r>
            <a:r>
              <a:rPr lang="ru-RU" dirty="0" smtClean="0"/>
              <a:t>                             Т2</a:t>
            </a:r>
            <a:r>
              <a:rPr lang="en-US" dirty="0" smtClean="0"/>
              <a:t> -</a:t>
            </a:r>
            <a:r>
              <a:rPr lang="ru-RU" dirty="0" smtClean="0"/>
              <a:t> ВИ                            </a:t>
            </a:r>
            <a:r>
              <a:rPr lang="en-US" dirty="0" smtClean="0"/>
              <a:t>T1</a:t>
            </a:r>
            <a:r>
              <a:rPr lang="ru-RU" dirty="0" smtClean="0"/>
              <a:t>-ВИ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3" y="6453336"/>
            <a:ext cx="813690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Avneesh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Chhebra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Gustav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Andreisek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Resonance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Neurography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2014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23528" y="6299362"/>
            <a:ext cx="87129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ntgen2.jpg"/>
          <p:cNvPicPr>
            <a:picLocks noChangeAspect="1"/>
          </p:cNvPicPr>
          <p:nvPr/>
        </p:nvPicPr>
        <p:blipFill>
          <a:blip r:embed="rId2" cstate="print">
            <a:lum bright="-15000" contrast="-33000"/>
          </a:blip>
          <a:stretch>
            <a:fillRect/>
          </a:stretch>
        </p:blipFill>
        <p:spPr>
          <a:xfrm>
            <a:off x="0" y="0"/>
            <a:ext cx="9144000" cy="2000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Значение МРТ в диагностике рассеянного склероза</a:t>
            </a:r>
            <a:endParaRPr lang="ru-RU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314327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smtClean="0"/>
              <a:t>Диагностика заболевания</a:t>
            </a:r>
          </a:p>
          <a:p>
            <a:pPr>
              <a:buFont typeface="Wingdings" pitchFamily="2" charset="2"/>
              <a:buChar char="Ø"/>
            </a:pPr>
            <a:r>
              <a:rPr lang="ru-RU" b="1" smtClean="0"/>
              <a:t>Определение активности заболевания </a:t>
            </a:r>
          </a:p>
          <a:p>
            <a:pPr>
              <a:buFont typeface="Wingdings" pitchFamily="2" charset="2"/>
              <a:buChar char="Ø"/>
            </a:pPr>
            <a:r>
              <a:rPr lang="ru-RU" b="1" smtClean="0"/>
              <a:t>Мониторинг развития заболевания</a:t>
            </a:r>
          </a:p>
          <a:p>
            <a:pPr>
              <a:buFont typeface="Wingdings" pitchFamily="2" charset="2"/>
              <a:buChar char="Ø"/>
            </a:pPr>
            <a:r>
              <a:rPr lang="ru-RU" b="1" smtClean="0"/>
              <a:t>Оценка эффективности лечения РС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4" y="6077991"/>
            <a:ext cx="9130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 практический рецензируемый журнал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«Лучевая диагностика и терапия» 2016г. 2 выпуск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0034" y="6077991"/>
            <a:ext cx="85364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500034" y="0"/>
            <a:ext cx="82296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CD3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Диагностические МРТ критерии РС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3FCCD3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3574" y="1357298"/>
            <a:ext cx="4429124" cy="5500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МРТ критерии по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McDONALD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2010год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 Наличие 1 и более очагов в двух из четырёх типичных локализаций)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и &gt;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гиперинтенсивных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очагов по Т2 ВИ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юкстакортикально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и &gt;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гиперинтенсивных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очагов по Т2 ВИ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перивентрикулярно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и &gt;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гиперинтенсивных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очагов по Т2 ВИ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инфратенториально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и &gt;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гиперинтенсивных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очагов по Т2 ВИ в спинном мозге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4429124" y="1357298"/>
            <a:ext cx="4714876" cy="55007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Обновлённые критерии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MAGNIMS 2016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больше очагов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перивентрикулярно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расположенных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1и больше очагов в зрительном нерве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и больше очагов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субкортикально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кортикально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и больше очагов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инфратенториально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 и больше очагов в спинном мозге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4" y="6211669"/>
            <a:ext cx="9130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 практический рецензируемый журнал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«Лучевая диагностика и терапия» 2016г. 2 выпуск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11560" y="6211669"/>
            <a:ext cx="84249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3FCCD3"/>
                </a:solidFill>
              </a:rPr>
              <a:t>Чувствительность и специфичность МРТ диагностики РС</a:t>
            </a:r>
            <a:endParaRPr lang="ru-RU" sz="3600" b="1" dirty="0">
              <a:solidFill>
                <a:srgbClr val="3FCCD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800" dirty="0" smtClean="0"/>
              <a:t>Специфичность МРТ в диагностике РС достигает 80%, </a:t>
            </a:r>
            <a:r>
              <a:rPr lang="ru-RU" sz="2800" dirty="0" smtClean="0">
                <a:latin typeface="+mj-lt"/>
              </a:rPr>
              <a:t>а чувствительность - 81%,  </a:t>
            </a:r>
            <a:r>
              <a:rPr lang="ru-RU" sz="2800" dirty="0" smtClean="0"/>
              <a:t>поскольку очаги в белом веществе, похожие на бляшки РС, могут быть обнаружены как у здоровых лиц, так и у лиц, страдающих другими неврологическими заболеваниями. Кроме того картина может быть нормальной у 25% больных РС с клинически подтвержденным диагнозом</a:t>
            </a:r>
            <a:endParaRPr lang="ru-RU" sz="2800" dirty="0"/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endParaRPr lang="ru-RU" sz="3000" dirty="0"/>
          </a:p>
          <a:p>
            <a:pPr>
              <a:buNone/>
            </a:pPr>
            <a:r>
              <a:rPr lang="ru-RU" sz="3000" dirty="0" smtClean="0"/>
              <a:t>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Корниенко В. Н., Пронин И. Н. «Диагностическая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нейрорадиология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 2015г.</a:t>
            </a:r>
          </a:p>
          <a:p>
            <a:pPr>
              <a:buNone/>
            </a:pPr>
            <a:endParaRPr lang="ru-RU" sz="3000" dirty="0" smtClean="0"/>
          </a:p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2564" y="6309320"/>
            <a:ext cx="81439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9487</TotalTime>
  <Words>756</Words>
  <Application>Microsoft Office PowerPoint</Application>
  <PresentationFormat>Экран (4:3)</PresentationFormat>
  <Paragraphs>122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Meiryo UI</vt:lpstr>
      <vt:lpstr>Arial</vt:lpstr>
      <vt:lpstr>Calibri</vt:lpstr>
      <vt:lpstr>FreesiaUPC</vt:lpstr>
      <vt:lpstr>Monotype Corsiva</vt:lpstr>
      <vt:lpstr>Segoe UI</vt:lpstr>
      <vt:lpstr>Times New Roman</vt:lpstr>
      <vt:lpstr>Wingdings</vt:lpstr>
      <vt:lpstr>Тема Office</vt:lpstr>
      <vt:lpstr>МР- диагностика рассеянного склероза</vt:lpstr>
      <vt:lpstr> Рассеянный склероз (РС) – хроническое демиелинизирующее заболевание, характеризующееся признаками многоочагового поражения нервной системы, протекающее с обострениями (экзацербациями) и ремиссиями, либо прогредиентно. Как нозологическая форма впервые описан Ж. Шарко в 1866 г. </vt:lpstr>
      <vt:lpstr>Эпидемиология </vt:lpstr>
      <vt:lpstr>Теории развития РС </vt:lpstr>
      <vt:lpstr>МРТ диагностика рассеянного склероза</vt:lpstr>
      <vt:lpstr>Визуализация очагов при РС на МРТ</vt:lpstr>
      <vt:lpstr>Значение МРТ в диагностике рассеянного склероза</vt:lpstr>
      <vt:lpstr>Презентация PowerPoint</vt:lpstr>
      <vt:lpstr>Чувствительность и специфичность МРТ диагностики РС</vt:lpstr>
      <vt:lpstr>Контрастное усиление при рассеянном склерозе</vt:lpstr>
      <vt:lpstr>Типы контрастного усиления при РС</vt:lpstr>
      <vt:lpstr>   МРТ признаки раннего рассеянного склероза  Расширение периваскулярных пространств Вирхова-Робина</vt:lpstr>
      <vt:lpstr>Презентация PowerPoint</vt:lpstr>
      <vt:lpstr>Презентация PowerPoint</vt:lpstr>
      <vt:lpstr>Дифференциальный диагноз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методы лучевой диагностики</dc:title>
  <dc:creator>Анастасия</dc:creator>
  <cp:lastModifiedBy>Компьютер</cp:lastModifiedBy>
  <cp:revision>61</cp:revision>
  <dcterms:created xsi:type="dcterms:W3CDTF">2017-10-04T11:48:05Z</dcterms:created>
  <dcterms:modified xsi:type="dcterms:W3CDTF">2018-04-09T16:41:36Z</dcterms:modified>
</cp:coreProperties>
</file>